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7562850" cy="10688638"/>
  <p:notesSz cx="6735763" cy="98663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42">
          <p15:clr>
            <a:srgbClr val="A4A3A4"/>
          </p15:clr>
        </p15:guide>
        <p15:guide id="2" orient="horz" pos="5988">
          <p15:clr>
            <a:srgbClr val="A4A3A4"/>
          </p15:clr>
        </p15:guide>
        <p15:guide id="3" orient="horz" pos="5833">
          <p15:clr>
            <a:srgbClr val="A4A3A4"/>
          </p15:clr>
        </p15:guide>
        <p15:guide id="4" orient="horz" pos="3865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orient="horz" pos="1128">
          <p15:clr>
            <a:srgbClr val="A4A3A4"/>
          </p15:clr>
        </p15:guide>
        <p15:guide id="7" orient="horz" pos="3993">
          <p15:clr>
            <a:srgbClr val="A4A3A4"/>
          </p15:clr>
        </p15:guide>
        <p15:guide id="8" orient="horz" pos="1597">
          <p15:clr>
            <a:srgbClr val="A4A3A4"/>
          </p15:clr>
        </p15:guide>
        <p15:guide id="9" orient="horz" pos="2413">
          <p15:clr>
            <a:srgbClr val="A4A3A4"/>
          </p15:clr>
        </p15:guide>
        <p15:guide id="10" orient="horz" pos="1733">
          <p15:clr>
            <a:srgbClr val="A4A3A4"/>
          </p15:clr>
        </p15:guide>
        <p15:guide id="11" pos="4469">
          <p15:clr>
            <a:srgbClr val="A4A3A4"/>
          </p15:clr>
        </p15:guide>
        <p15:guide id="12" pos="2337">
          <p15:clr>
            <a:srgbClr val="A4A3A4"/>
          </p15:clr>
        </p15:guide>
        <p15:guide id="13" pos="286">
          <p15:clr>
            <a:srgbClr val="A4A3A4"/>
          </p15:clr>
        </p15:guide>
        <p15:guide id="14" pos="24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C"/>
    <a:srgbClr val="C8CDD5"/>
    <a:srgbClr val="013461"/>
    <a:srgbClr val="033A69"/>
    <a:srgbClr val="053D6E"/>
    <a:srgbClr val="053F71"/>
    <a:srgbClr val="05335B"/>
    <a:srgbClr val="748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/>
    <p:restoredTop sz="95033" autoAdjust="0"/>
  </p:normalViewPr>
  <p:slideViewPr>
    <p:cSldViewPr snapToObjects="1" showGuides="1">
      <p:cViewPr varScale="1">
        <p:scale>
          <a:sx n="53" d="100"/>
          <a:sy n="53" d="100"/>
        </p:scale>
        <p:origin x="2611" y="72"/>
      </p:cViewPr>
      <p:guideLst>
        <p:guide orient="horz" pos="6442"/>
        <p:guide orient="horz" pos="5988"/>
        <p:guide orient="horz" pos="5833"/>
        <p:guide orient="horz" pos="3865"/>
        <p:guide orient="horz" pos="288"/>
        <p:guide orient="horz" pos="1128"/>
        <p:guide orient="horz" pos="3993"/>
        <p:guide orient="horz" pos="1597"/>
        <p:guide orient="horz" pos="2413"/>
        <p:guide orient="horz" pos="1733"/>
        <p:guide pos="4469"/>
        <p:guide pos="2337"/>
        <p:guide pos="286"/>
        <p:guide pos="24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918D-C9E9-4C5F-9BC7-100712B8FD91}" type="datetimeFigureOut">
              <a:rPr lang="es-ES" smtClean="0"/>
              <a:t>10/01/2025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058988" y="739775"/>
            <a:ext cx="2617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269-9514-4092-9418-06C2476716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0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8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8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AA269-9514-4092-9418-06C24767168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30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39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35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01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0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86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02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97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1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47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9A71-0304-9942-850C-63188BEEC23C}" type="datetimeFigureOut">
              <a:rPr lang="es-ES" smtClean="0"/>
              <a:pPr/>
              <a:t>10/01/2025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F1C9B-2456-2D46-BBA2-2F5ED0B543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02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24" y="5557034"/>
            <a:ext cx="7562850" cy="534429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20719" y="6112032"/>
            <a:ext cx="9236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625475" algn="l"/>
                <a:tab pos="808038" algn="l"/>
              </a:tabLst>
            </a:pPr>
            <a:endParaRPr lang="en-GB" sz="1400" b="1" dirty="0">
              <a:solidFill>
                <a:schemeClr val="tx2"/>
              </a:solidFill>
              <a:latin typeface="+mj-lt"/>
            </a:endParaRPr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Year : </a:t>
            </a:r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L.O.A: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Beam:                            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Engines   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Hours:               </a:t>
            </a:r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Lying:                  </a:t>
            </a:r>
          </a:p>
          <a:p>
            <a:endParaRPr lang="en-GB" sz="1600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endParaRPr lang="en-GB" sz="1600" b="1" dirty="0">
              <a:solidFill>
                <a:srgbClr val="002060"/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endParaRPr lang="en-GB" sz="1600" dirty="0">
              <a:solidFill>
                <a:srgbClr val="002060"/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endParaRPr lang="en-GB" sz="1600" dirty="0"/>
          </a:p>
          <a:p>
            <a:endParaRPr lang="en-GB" sz="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556312" y="5912673"/>
            <a:ext cx="21347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625475" algn="l"/>
                <a:tab pos="808038" algn="l"/>
              </a:tabLst>
            </a:pPr>
            <a:endParaRPr lang="es-ES" sz="1400" dirty="0"/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endParaRPr lang="es-ES" sz="14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  <a:tab pos="625475" algn="l"/>
                <a:tab pos="80803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2014   </a:t>
            </a:r>
          </a:p>
          <a:p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15,70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4,30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2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500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</a:rPr>
              <a:t>XXXXX</a:t>
            </a:r>
            <a:endParaRPr lang="es-ES" sz="800" dirty="0"/>
          </a:p>
        </p:txBody>
      </p:sp>
      <p:sp>
        <p:nvSpPr>
          <p:cNvPr id="4" name="3 Rectángulo"/>
          <p:cNvSpPr/>
          <p:nvPr/>
        </p:nvSpPr>
        <p:spPr>
          <a:xfrm>
            <a:off x="3846513" y="5920383"/>
            <a:ext cx="115904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4988" algn="l"/>
              </a:tabLst>
            </a:pPr>
            <a:endParaRPr lang="en-GB" sz="1400" b="1" dirty="0">
              <a:solidFill>
                <a:schemeClr val="tx2"/>
              </a:solidFill>
              <a:latin typeface="+mj-lt"/>
            </a:endParaRP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          </a:t>
            </a: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Fuel:                           </a:t>
            </a:r>
          </a:p>
          <a:p>
            <a:pPr>
              <a:tabLst>
                <a:tab pos="534988" algn="l"/>
              </a:tabLst>
            </a:pPr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Cabins: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Flag:                  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TAX:                  </a:t>
            </a: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Price</a:t>
            </a:r>
            <a:r>
              <a:rPr lang="en-GB" sz="14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:                  </a:t>
            </a:r>
          </a:p>
          <a:p>
            <a:endParaRPr lang="en-GB" sz="1600" b="1" dirty="0">
              <a:solidFill>
                <a:schemeClr val="bg2">
                  <a:lumMod val="25000"/>
                </a:schemeClr>
              </a:solidFill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Amplitude-Regular" charset="0"/>
                <a:ea typeface="Amplitude-Regular" charset="0"/>
                <a:cs typeface="Amplitude-Regular" charset="0"/>
              </a:rPr>
              <a:t>Comments</a:t>
            </a:r>
          </a:p>
          <a:p>
            <a:endParaRPr lang="en-GB" sz="1200" b="1" dirty="0">
              <a:solidFill>
                <a:schemeClr val="tx2"/>
              </a:solidFill>
            </a:endParaRPr>
          </a:p>
          <a:p>
            <a:endParaRPr lang="en-GB" sz="1200" b="1" dirty="0">
              <a:solidFill>
                <a:schemeClr val="tx2"/>
              </a:solidFill>
            </a:endParaRPr>
          </a:p>
          <a:p>
            <a:r>
              <a:rPr lang="en-GB" sz="1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933552" y="5920383"/>
            <a:ext cx="246627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34988" algn="l"/>
              </a:tabLst>
            </a:pPr>
            <a:endParaRPr lang="es-ES" sz="1400" dirty="0"/>
          </a:p>
          <a:p>
            <a:pPr>
              <a:tabLst>
                <a:tab pos="534988" algn="l"/>
              </a:tabLst>
            </a:pPr>
            <a:r>
              <a:rPr lang="es-ES" sz="1600" dirty="0">
                <a:solidFill>
                  <a:schemeClr val="tx2"/>
                </a:solidFill>
                <a:latin typeface="Amplitude-Regular" charset="0"/>
                <a:ea typeface="Amplitude-Regular" charset="0"/>
                <a:cs typeface="Amplitude-Regular" charset="0"/>
              </a:rPr>
              <a:t>  </a:t>
            </a: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        </a:t>
            </a:r>
            <a:endParaRPr lang="en-GB" sz="1600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1320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2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UK</a:t>
            </a:r>
          </a:p>
          <a:p>
            <a:pPr>
              <a:tabLst>
                <a:tab pos="361950" algn="l"/>
                <a:tab pos="625475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PAID</a:t>
            </a:r>
          </a:p>
          <a:p>
            <a:pPr>
              <a:tabLst>
                <a:tab pos="534988" algn="l"/>
              </a:tabLst>
            </a:pPr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495.000€         </a:t>
            </a:r>
          </a:p>
          <a:p>
            <a:pPr>
              <a:tabLst>
                <a:tab pos="534988" algn="l"/>
              </a:tabLst>
            </a:pPr>
            <a:r>
              <a:rPr lang="es-ES" sz="1600" b="1" dirty="0">
                <a:solidFill>
                  <a:schemeClr val="tx2"/>
                </a:solidFill>
                <a:latin typeface="Amplitude-Regular" charset="0"/>
                <a:ea typeface="Amplitude-Regular" charset="0"/>
                <a:cs typeface="Amplitude-Regular" charset="0"/>
              </a:rPr>
              <a:t>            </a:t>
            </a:r>
            <a:endParaRPr lang="es-ES" sz="1600" b="1" dirty="0">
              <a:latin typeface="Amplitude-Regular" charset="0"/>
              <a:ea typeface="Amplitude-Regular" charset="0"/>
              <a:cs typeface="Amplitude-Regular" charset="0"/>
            </a:endParaRPr>
          </a:p>
          <a:p>
            <a:r>
              <a:rPr lang="es-ES" sz="1600" dirty="0">
                <a:latin typeface="Amplitude-Regular" charset="0"/>
                <a:ea typeface="Amplitude-Regular" charset="0"/>
                <a:cs typeface="Amplitude-Regular" charset="0"/>
              </a:rPr>
              <a:t>VERY GOOD IN PRICE</a:t>
            </a:r>
          </a:p>
          <a:p>
            <a:endParaRPr lang="es-ES" sz="1200" b="1" dirty="0">
              <a:solidFill>
                <a:schemeClr val="tx2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9017" y="1784733"/>
            <a:ext cx="745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SUNSEEKER SAN REMO 485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| 2014| </a:t>
            </a: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495.000 €</a:t>
            </a:r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</a:rPr>
              <a:t> </a:t>
            </a:r>
            <a:r>
              <a:rPr lang="it-IT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  <a:cs typeface="AmplitudeCond-Book"/>
              </a:rPr>
              <a:t>| TAX PAID </a:t>
            </a:r>
            <a:endParaRPr lang="es-ES_tradnl" sz="2400" b="1" dirty="0">
              <a:solidFill>
                <a:schemeClr val="bg2">
                  <a:lumMod val="25000"/>
                </a:schemeClr>
              </a:solidFill>
              <a:latin typeface="Amplitude-Regular" pitchFamily="50" charset="0"/>
            </a:endParaRPr>
          </a:p>
          <a:p>
            <a:pPr algn="ctr"/>
            <a:r>
              <a:rPr lang="es-ES_tradnl" sz="2400" b="1" dirty="0">
                <a:solidFill>
                  <a:schemeClr val="bg2">
                    <a:lumMod val="25000"/>
                  </a:schemeClr>
                </a:solidFill>
                <a:latin typeface="Amplitude-Regular" pitchFamily="50" charset="0"/>
              </a:rPr>
              <a:t> </a:t>
            </a:r>
          </a:p>
        </p:txBody>
      </p:sp>
      <p:pic>
        <p:nvPicPr>
          <p:cNvPr id="13" name="Picture 12" descr="../INTERNAUTIC%20desarrollo%20materiales%202018/color-plano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68" b="41994"/>
          <a:stretch/>
        </p:blipFill>
        <p:spPr bwMode="auto">
          <a:xfrm>
            <a:off x="531107" y="375767"/>
            <a:ext cx="6500636" cy="12521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4" name="Picture 13" descr="../INTERNAUTIC%20desarrollo%20materiales%202018/Logo-internautic-2018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0" b="26266"/>
          <a:stretch/>
        </p:blipFill>
        <p:spPr bwMode="auto">
          <a:xfrm>
            <a:off x="2140425" y="447775"/>
            <a:ext cx="3297184" cy="1115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383424" y="9287071"/>
            <a:ext cx="6782377" cy="1097807"/>
          </a:xfrm>
          <a:prstGeom prst="rect">
            <a:avLst/>
          </a:prstGeom>
        </p:spPr>
      </p:pic>
      <p:pic>
        <p:nvPicPr>
          <p:cNvPr id="8" name="Imagen 7" descr="Un barco en el agua&#10;&#10;Descripción generada automáticamente">
            <a:extLst>
              <a:ext uri="{FF2B5EF4-FFF2-40B4-BE49-F238E27FC236}">
                <a16:creationId xmlns:a16="http://schemas.microsoft.com/office/drawing/2014/main" id="{445B3191-C5EC-B96A-6621-29B12F2DDB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87" y="2221719"/>
            <a:ext cx="6043934" cy="402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4758" y="488818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NAVIGATION EQUIPMENT</a:t>
            </a:r>
          </a:p>
        </p:txBody>
      </p:sp>
      <p:sp>
        <p:nvSpPr>
          <p:cNvPr id="14" name="CuadroTexto 7"/>
          <p:cNvSpPr txBox="1"/>
          <p:nvPr/>
        </p:nvSpPr>
        <p:spPr>
          <a:xfrm>
            <a:off x="482119" y="3397052"/>
            <a:ext cx="24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ADDITIONAL EQUIPMENT</a:t>
            </a:r>
          </a:p>
        </p:txBody>
      </p:sp>
      <p:sp>
        <p:nvSpPr>
          <p:cNvPr id="17" name="CuadroTexto 7"/>
          <p:cNvSpPr txBox="1"/>
          <p:nvPr/>
        </p:nvSpPr>
        <p:spPr>
          <a:xfrm>
            <a:off x="347104" y="8005778"/>
            <a:ext cx="2042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BROKER COMMENTS </a:t>
            </a:r>
          </a:p>
          <a:p>
            <a:endParaRPr lang="es-ES" sz="1600" dirty="0">
              <a:latin typeface="Amplitude-Regular"/>
              <a:cs typeface="Amplitude-Bold"/>
            </a:endParaRPr>
          </a:p>
          <a:p>
            <a:endParaRPr lang="es-ES" sz="1600" dirty="0">
              <a:latin typeface="Amplitude-Regular"/>
              <a:cs typeface="Amplitude-Bold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886153" y="605472"/>
            <a:ext cx="4175982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883777" y="3513706"/>
            <a:ext cx="4175982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429738" y="8133447"/>
            <a:ext cx="464648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sp>
        <p:nvSpPr>
          <p:cNvPr id="11" name="15 CuadroTexto">
            <a:extLst>
              <a:ext uri="{FF2B5EF4-FFF2-40B4-BE49-F238E27FC236}">
                <a16:creationId xmlns:a16="http://schemas.microsoft.com/office/drawing/2014/main" id="{D0461E68-687E-4086-A552-B27EC780C345}"/>
              </a:ext>
            </a:extLst>
          </p:cNvPr>
          <p:cNvSpPr txBox="1"/>
          <p:nvPr/>
        </p:nvSpPr>
        <p:spPr>
          <a:xfrm>
            <a:off x="454758" y="611518"/>
            <a:ext cx="6577878" cy="298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US" sz="1200" dirty="0">
              <a:latin typeface="Amplitude-Regular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 X VOLVO PENTA IPS 600 –  D6-435 HP 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JOYSTICK WITH DYNAMIC POSTIONING SYSTEM (DPS) 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WHITE HULL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WALNUT INTERIOR FURNITURE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DARK WOODEN SALOON FLOOR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BLACK AVONITE TO GALLEY SURFACE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CREAM CARPET FITTED TO CABIN AREAS 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SALOON LEATHER UPHOLSTERY</a:t>
            </a: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s-ES" sz="1200" b="0" i="0" dirty="0">
              <a:effectLst/>
              <a:latin typeface="Amplitude-Regular"/>
            </a:endParaRPr>
          </a:p>
        </p:txBody>
      </p:sp>
      <p:sp>
        <p:nvSpPr>
          <p:cNvPr id="15" name="15 CuadroTexto">
            <a:extLst>
              <a:ext uri="{FF2B5EF4-FFF2-40B4-BE49-F238E27FC236}">
                <a16:creationId xmlns:a16="http://schemas.microsoft.com/office/drawing/2014/main" id="{31CA72FC-1DE2-48C6-BDDF-3153407420E5}"/>
              </a:ext>
            </a:extLst>
          </p:cNvPr>
          <p:cNvSpPr txBox="1"/>
          <p:nvPr/>
        </p:nvSpPr>
        <p:spPr>
          <a:xfrm>
            <a:off x="504879" y="8271519"/>
            <a:ext cx="657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endParaRPr lang="en-US" sz="1200" dirty="0">
              <a:latin typeface="Amplitude-Regular"/>
            </a:endParaRPr>
          </a:p>
          <a:p>
            <a:pPr algn="l" fontAlgn="base"/>
            <a:r>
              <a:rPr lang="en-US" sz="1200" dirty="0"/>
              <a:t>The boat is currently in a mooring in Palma de Mallorca, and in good condition. If you'd like to see it in person, feel free to contact us. </a:t>
            </a:r>
            <a:endParaRPr lang="es-ES" sz="1200" b="0" i="0" dirty="0">
              <a:effectLst/>
              <a:latin typeface="Amplitude-Regular"/>
            </a:endParaRPr>
          </a:p>
        </p:txBody>
      </p:sp>
      <p:sp>
        <p:nvSpPr>
          <p:cNvPr id="2" name="15 CuadroTexto">
            <a:extLst>
              <a:ext uri="{FF2B5EF4-FFF2-40B4-BE49-F238E27FC236}">
                <a16:creationId xmlns:a16="http://schemas.microsoft.com/office/drawing/2014/main" id="{E26E202E-2106-5D77-C29F-CE8F19A2AAE5}"/>
              </a:ext>
            </a:extLst>
          </p:cNvPr>
          <p:cNvSpPr txBox="1"/>
          <p:nvPr/>
        </p:nvSpPr>
        <p:spPr>
          <a:xfrm>
            <a:off x="504879" y="3852260"/>
            <a:ext cx="6546048" cy="424475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100" dirty="0">
                <a:latin typeface="Arial" panose="020B0604020202020204" pitchFamily="34" charset="0"/>
                <a:cs typeface="Arial" panose="020B0604020202020204" pitchFamily="34" charset="0"/>
              </a:rPr>
              <a:t>WHITE HULL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WALNUT INTER FURNITURE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DARK WOODEN SALOON FLOOR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BLACK AVONITE TO GALLEY SURFACE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CREAM CARPET FITTED TO CABIN AREAS 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SALOON LEATHER UPHOLSTERY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SIDE POWER BOWTHRUSTER 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ONAN GENRATOR DIESEL 9,5 KWA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WATERMAKER IDROMAR 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BESENZONI PASARELLE 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HYDRAULIC PLATFROM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MARINE AIR AIRCON TO ALL CABINS 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ELECTRIC GLASS COCKPIT SUNROOF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COCKIPT GARAGE FOR TENDER 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TEAK TO COCKPIT, PLATFROM AND SIDE STEPS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ELECTRIC MOORING WINCHES LEWMAR </a:t>
            </a:r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MASTERVOLT BATTERY CHARGERS X 2 </a:t>
            </a:r>
          </a:p>
          <a:p>
            <a:endParaRPr lang="en-US" sz="1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SIMRAD AUTOPILOT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FUSION RADIO STEREO</a:t>
            </a:r>
          </a:p>
          <a:p>
            <a:endParaRPr lang="en-US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REFRIGERATOR AND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ICEMAKER IN COCKPIT AREA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WETBAR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LEWMAR AND SINK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 X TV TO CABINS AND SALOON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DOMETIC FRESH WATER SYSTEM TOILETS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ELECTRIC HOB AND REFRIGERATOR IN SALOON</a:t>
            </a:r>
          </a:p>
          <a:p>
            <a:endParaRPr lang="en-US" sz="11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11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SUNBATHING ADJUSTABLE CUISHONS TO BOW AREA</a:t>
            </a:r>
          </a:p>
          <a:p>
            <a:endParaRPr lang="es-ES_tradnl" sz="11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s-ES_tradnl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l" fontAlgn="base"/>
            <a:endParaRPr lang="es-ES" sz="1200" b="0" i="0" dirty="0">
              <a:effectLst/>
              <a:latin typeface="Amplitude-Regular"/>
            </a:endParaRPr>
          </a:p>
          <a:p>
            <a:pPr algn="l" fontAlgn="base"/>
            <a:endParaRPr lang="es-ES" sz="1200" b="0" i="0" dirty="0">
              <a:effectLst/>
              <a:latin typeface="Amplitude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4055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3" name="Imagen 2" descr="Un barco en el agua&#10;&#10;Descripción generada automáticamente">
            <a:extLst>
              <a:ext uri="{FF2B5EF4-FFF2-40B4-BE49-F238E27FC236}">
                <a16:creationId xmlns:a16="http://schemas.microsoft.com/office/drawing/2014/main" id="{D591E3DF-BD1C-77B4-4DA2-867D8BE50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01" y="5042374"/>
            <a:ext cx="6192689" cy="4122009"/>
          </a:xfrm>
          <a:prstGeom prst="rect">
            <a:avLst/>
          </a:prstGeom>
        </p:spPr>
      </p:pic>
      <p:pic>
        <p:nvPicPr>
          <p:cNvPr id="6" name="Imagen 5" descr="Dibujo de una jaula&#10;&#10;Descripción generada automáticamente con confianza baja">
            <a:extLst>
              <a:ext uri="{FF2B5EF4-FFF2-40B4-BE49-F238E27FC236}">
                <a16:creationId xmlns:a16="http://schemas.microsoft.com/office/drawing/2014/main" id="{1C4FA2EF-0BE9-6358-61F3-47B20219E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64" y="963253"/>
            <a:ext cx="6574060" cy="38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3" name="Imagen 2" descr="Imagen que contiene exterior, coche, tabla, estacionado&#10;&#10;Descripción generada automáticamente">
            <a:extLst>
              <a:ext uri="{FF2B5EF4-FFF2-40B4-BE49-F238E27FC236}">
                <a16:creationId xmlns:a16="http://schemas.microsoft.com/office/drawing/2014/main" id="{96CE3C69-D1C6-26EC-D33A-B5B7C4A0F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69" y="810043"/>
            <a:ext cx="6289312" cy="3799068"/>
          </a:xfrm>
          <a:prstGeom prst="rect">
            <a:avLst/>
          </a:prstGeom>
        </p:spPr>
      </p:pic>
      <p:pic>
        <p:nvPicPr>
          <p:cNvPr id="6" name="Imagen 5" descr="Imagen que contiene interior, coche, tabla, estacionado&#10;&#10;Descripción generada automáticamente">
            <a:extLst>
              <a:ext uri="{FF2B5EF4-FFF2-40B4-BE49-F238E27FC236}">
                <a16:creationId xmlns:a16="http://schemas.microsoft.com/office/drawing/2014/main" id="{69E21D5A-7AD1-D573-FD60-A2FF7A1BA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69" y="4840874"/>
            <a:ext cx="6289312" cy="382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77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1"/>
          <p:cNvSpPr txBox="1"/>
          <p:nvPr/>
        </p:nvSpPr>
        <p:spPr>
          <a:xfrm>
            <a:off x="390843" y="455558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mplitude-Bold"/>
                <a:cs typeface="Amplitude-Bold"/>
              </a:rPr>
              <a:t>PHOTO GALLERY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101749" y="572212"/>
            <a:ext cx="4920036" cy="1052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8ED8E78-64DA-48A1-ADF3-1C0310ECF0C5}"/>
              </a:ext>
            </a:extLst>
          </p:cNvPr>
          <p:cNvSpPr txBox="1"/>
          <p:nvPr/>
        </p:nvSpPr>
        <p:spPr>
          <a:xfrm>
            <a:off x="478347" y="8887852"/>
            <a:ext cx="6630942" cy="56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000" noProof="1">
                <a:latin typeface="Amplitude-Regular"/>
                <a:cs typeface="Amplitude-Regular"/>
              </a:rPr>
              <a:t>see more photos on our web</a:t>
            </a:r>
            <a:br>
              <a:rPr lang="es-ES_tradnl" sz="1000" noProof="1">
                <a:latin typeface="Amplitude-Regular"/>
                <a:cs typeface="Amplitude-Regular"/>
              </a:rPr>
            </a:br>
            <a:r>
              <a:rPr lang="es-ES_tradnl" sz="1000" noProof="1">
                <a:solidFill>
                  <a:srgbClr val="053F71"/>
                </a:solidFill>
                <a:latin typeface="Amplitude-Bold"/>
                <a:cs typeface="Amplitude-Bold"/>
              </a:rPr>
              <a:t>internautic-Yachts.com</a:t>
            </a:r>
            <a:endParaRPr lang="es-ES_tradnl" sz="1000" noProof="1">
              <a:latin typeface="Amplitude-Regular"/>
              <a:cs typeface="Amplitude-Regular"/>
            </a:endParaRPr>
          </a:p>
          <a:p>
            <a:pPr algn="ctr">
              <a:lnSpc>
                <a:spcPct val="110000"/>
              </a:lnSpc>
            </a:pPr>
            <a:r>
              <a:rPr lang="es-ES_tradnl" sz="1000" noProof="1">
                <a:latin typeface="Amplitude-Regular"/>
                <a:cs typeface="Amplitude-Regular"/>
              </a:rPr>
              <a:t>All particulars are believed to be correct but are not guaranteed</a:t>
            </a:r>
          </a:p>
        </p:txBody>
      </p:sp>
      <p:pic>
        <p:nvPicPr>
          <p:cNvPr id="3" name="Imagen 2" descr="Una cama en una habitación&#10;&#10;Descripción generada automáticamente con confianza media">
            <a:extLst>
              <a:ext uri="{FF2B5EF4-FFF2-40B4-BE49-F238E27FC236}">
                <a16:creationId xmlns:a16="http://schemas.microsoft.com/office/drawing/2014/main" id="{D2D67309-5CD1-FAE6-EFAE-F796709C4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92" y="1017947"/>
            <a:ext cx="6816497" cy="4320802"/>
          </a:xfrm>
          <a:prstGeom prst="rect">
            <a:avLst/>
          </a:prstGeom>
        </p:spPr>
      </p:pic>
      <p:pic>
        <p:nvPicPr>
          <p:cNvPr id="6" name="Imagen 5" descr="Imagen que contiene coche, tabla, estacionado, estacionamiento&#10;&#10;Descripción generada automáticamente">
            <a:extLst>
              <a:ext uri="{FF2B5EF4-FFF2-40B4-BE49-F238E27FC236}">
                <a16:creationId xmlns:a16="http://schemas.microsoft.com/office/drawing/2014/main" id="{28E1D594-AEFC-7B2D-4628-442C727F0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514" y="5447606"/>
            <a:ext cx="5472608" cy="333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2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6CE73-A53D-ABA9-A103-51C47512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55" y="231751"/>
            <a:ext cx="6806565" cy="7054007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Sunseeker San Remo 485 is an ultra-modern sports yacht. Design, comfort and high technology combine to offer a new way of sailing. Hard top, submersible bathing platform, sundeck fore and aft, dinghy garage, joystick, IPS, 2 cabins, 2 toilets, are some features that will catch your attention. The Sunseeker San Remo 485 is in excellent condition, moored in Mallorca (Spain) and available for viewing.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Sunseeker</a:t>
            </a: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: San Remo 485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: 2014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: UK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: IPS 600 D6 435 HP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Engine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1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S_tradnl" sz="1100" dirty="0">
                <a:latin typeface="Arial" panose="020B0604020202020204" pitchFamily="34" charset="0"/>
                <a:cs typeface="Arial" panose="020B0604020202020204" pitchFamily="34" charset="0"/>
              </a:rPr>
              <a:t>: Volvo Penta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Length overall: 15.70 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Beam: 4.30 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Draught: 1.30 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Length of register: 13.90</a:t>
            </a:r>
          </a:p>
          <a:p>
            <a:pPr marL="0" indent="0">
              <a:buNone/>
            </a:pPr>
            <a:endParaRPr lang="es-ES_trad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1D424E04-CB72-247D-EA6D-59EA6E5FC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11890"/>
          <a:stretch/>
        </p:blipFill>
        <p:spPr>
          <a:xfrm>
            <a:off x="12393" y="9448775"/>
            <a:ext cx="7562850" cy="1224136"/>
          </a:xfrm>
          <a:prstGeom prst="rect">
            <a:avLst/>
          </a:prstGeom>
        </p:spPr>
      </p:pic>
      <p:pic>
        <p:nvPicPr>
          <p:cNvPr id="6" name="Imagen 5" descr="Un barco en el agua&#10;&#10;Descripción generada automáticamente">
            <a:extLst>
              <a:ext uri="{FF2B5EF4-FFF2-40B4-BE49-F238E27FC236}">
                <a16:creationId xmlns:a16="http://schemas.microsoft.com/office/drawing/2014/main" id="{2CD59104-2647-4FE6-7DF2-D7EA5292D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05" y="4729767"/>
            <a:ext cx="6499626" cy="43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6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402</Words>
  <Application>Microsoft Office PowerPoint</Application>
  <PresentationFormat>Personalizado</PresentationFormat>
  <Paragraphs>114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Amplitude-Bold</vt:lpstr>
      <vt:lpstr>Amplitude-Regular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Motion Manek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manuell rio</dc:creator>
  <cp:lastModifiedBy>Internautic Yachts</cp:lastModifiedBy>
  <cp:revision>506</cp:revision>
  <cp:lastPrinted>2018-02-04T20:20:53Z</cp:lastPrinted>
  <dcterms:created xsi:type="dcterms:W3CDTF">2015-04-06T18:57:49Z</dcterms:created>
  <dcterms:modified xsi:type="dcterms:W3CDTF">2025-01-10T11:01:21Z</dcterms:modified>
</cp:coreProperties>
</file>