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68" r:id="rId6"/>
    <p:sldId id="269" r:id="rId7"/>
    <p:sldId id="271" r:id="rId8"/>
    <p:sldId id="274" r:id="rId9"/>
    <p:sldId id="273" r:id="rId10"/>
    <p:sldId id="272" r:id="rId11"/>
    <p:sldId id="270" r:id="rId12"/>
    <p:sldId id="267" r:id="rId13"/>
  </p:sldIdLst>
  <p:sldSz cx="7562850" cy="10688638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2">
          <p15:clr>
            <a:srgbClr val="A4A3A4"/>
          </p15:clr>
        </p15:guide>
        <p15:guide id="2" orient="horz" pos="5988">
          <p15:clr>
            <a:srgbClr val="A4A3A4"/>
          </p15:clr>
        </p15:guide>
        <p15:guide id="3" orient="horz" pos="5833">
          <p15:clr>
            <a:srgbClr val="A4A3A4"/>
          </p15:clr>
        </p15:guide>
        <p15:guide id="4" orient="horz" pos="3865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orient="horz" pos="1128">
          <p15:clr>
            <a:srgbClr val="A4A3A4"/>
          </p15:clr>
        </p15:guide>
        <p15:guide id="7" orient="horz" pos="3993">
          <p15:clr>
            <a:srgbClr val="A4A3A4"/>
          </p15:clr>
        </p15:guide>
        <p15:guide id="8" orient="horz" pos="1597">
          <p15:clr>
            <a:srgbClr val="A4A3A4"/>
          </p15:clr>
        </p15:guide>
        <p15:guide id="9" orient="horz" pos="2413">
          <p15:clr>
            <a:srgbClr val="A4A3A4"/>
          </p15:clr>
        </p15:guide>
        <p15:guide id="10" orient="horz" pos="1733">
          <p15:clr>
            <a:srgbClr val="A4A3A4"/>
          </p15:clr>
        </p15:guide>
        <p15:guide id="11" pos="4469">
          <p15:clr>
            <a:srgbClr val="A4A3A4"/>
          </p15:clr>
        </p15:guide>
        <p15:guide id="12" pos="2337">
          <p15:clr>
            <a:srgbClr val="A4A3A4"/>
          </p15:clr>
        </p15:guide>
        <p15:guide id="13" pos="286">
          <p15:clr>
            <a:srgbClr val="A4A3A4"/>
          </p15:clr>
        </p15:guide>
        <p15:guide id="14" pos="2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C"/>
    <a:srgbClr val="C8CDD5"/>
    <a:srgbClr val="013461"/>
    <a:srgbClr val="033A69"/>
    <a:srgbClr val="053D6E"/>
    <a:srgbClr val="053F71"/>
    <a:srgbClr val="05335B"/>
    <a:srgbClr val="748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AE7C8-ECFA-4203-9E2B-750CEE316325}" v="28" dt="2025-10-21T13:38:06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613"/>
  </p:normalViewPr>
  <p:slideViewPr>
    <p:cSldViewPr snapToObjects="1" showGuides="1">
      <p:cViewPr varScale="1">
        <p:scale>
          <a:sx n="50" d="100"/>
          <a:sy n="50" d="100"/>
        </p:scale>
        <p:origin x="2674" y="58"/>
      </p:cViewPr>
      <p:guideLst>
        <p:guide orient="horz" pos="6442"/>
        <p:guide orient="horz" pos="5988"/>
        <p:guide orient="horz" pos="5833"/>
        <p:guide orient="horz" pos="3865"/>
        <p:guide orient="horz" pos="288"/>
        <p:guide orient="horz" pos="1128"/>
        <p:guide orient="horz" pos="3993"/>
        <p:guide orient="horz" pos="1597"/>
        <p:guide orient="horz" pos="2413"/>
        <p:guide orient="horz" pos="1733"/>
        <p:guide pos="4469"/>
        <p:guide pos="2337"/>
        <p:guide pos="286"/>
        <p:guide pos="24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918D-C9E9-4C5F-9BC7-100712B8FD91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269-9514-4092-9418-06C247671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0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0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38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13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41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50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9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0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86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0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9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1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4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9A71-0304-9942-850C-63188BEEC23C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27" y="5075080"/>
            <a:ext cx="7562850" cy="53442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0719" y="6112032"/>
            <a:ext cx="9236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n-GB" sz="1400" b="1" dirty="0">
              <a:solidFill>
                <a:schemeClr val="tx2"/>
              </a:solidFill>
              <a:latin typeface="+mj-lt"/>
            </a:endParaRP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Year : </a:t>
            </a: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L.O.A: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Beam:                         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Engines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Hours:            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Lying:                 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b="1" dirty="0">
              <a:solidFill>
                <a:srgbClr val="002060"/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dirty="0">
              <a:solidFill>
                <a:srgbClr val="002060"/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dirty="0"/>
          </a:p>
          <a:p>
            <a:endParaRPr lang="en-GB" sz="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533913" y="5909337"/>
            <a:ext cx="21347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s-ES" sz="1400" dirty="0"/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s-ES" sz="14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Built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2019  </a:t>
            </a:r>
          </a:p>
          <a:p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11,70 / 9,99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mts</a:t>
            </a:r>
            <a:endParaRPr lang="es-ES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3,49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mts</a:t>
            </a:r>
            <a:endParaRPr lang="es-ES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400" dirty="0"/>
              <a:t>2 x D4 270 HP VOLVO</a:t>
            </a:r>
            <a:endParaRPr lang="es-ES" sz="14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230</a:t>
            </a:r>
          </a:p>
          <a:p>
            <a:pPr>
              <a:tabLst>
                <a:tab pos="534988" algn="l"/>
              </a:tabLst>
            </a:pPr>
            <a:r>
              <a:rPr lang="es-ES" sz="1600" dirty="0" err="1">
                <a:latin typeface="Amplitude-Regular" charset="0"/>
              </a:rPr>
              <a:t>Balearic</a:t>
            </a:r>
            <a:r>
              <a:rPr lang="es-ES" sz="1600" dirty="0">
                <a:latin typeface="Amplitude-Regular" charset="0"/>
              </a:rPr>
              <a:t> </a:t>
            </a:r>
            <a:r>
              <a:rPr lang="es-ES" sz="1600" dirty="0" err="1">
                <a:latin typeface="Amplitude-Regular" charset="0"/>
              </a:rPr>
              <a:t>Islands</a:t>
            </a:r>
            <a:endParaRPr lang="es-ES" sz="800" dirty="0"/>
          </a:p>
        </p:txBody>
      </p:sp>
      <p:sp>
        <p:nvSpPr>
          <p:cNvPr id="4" name="3 Rectángulo"/>
          <p:cNvSpPr/>
          <p:nvPr/>
        </p:nvSpPr>
        <p:spPr>
          <a:xfrm>
            <a:off x="3789016" y="5839932"/>
            <a:ext cx="11590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4988" algn="l"/>
              </a:tabLst>
            </a:pPr>
            <a:endParaRPr lang="en-GB" sz="1400" b="1" dirty="0">
              <a:solidFill>
                <a:schemeClr val="tx2"/>
              </a:solidFill>
              <a:latin typeface="+mj-lt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          </a:t>
            </a: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Fuel:                           </a:t>
            </a: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Hull :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Flag:                  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TAX:                 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Price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:                  </a:t>
            </a: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Comments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86449" y="5826859"/>
            <a:ext cx="246627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4988" algn="l"/>
              </a:tabLst>
            </a:pPr>
            <a:endParaRPr lang="es-ES" sz="1400" dirty="0"/>
          </a:p>
          <a:p>
            <a:pPr>
              <a:tabLst>
                <a:tab pos="534988" algn="l"/>
              </a:tabLst>
            </a:pPr>
            <a:r>
              <a:rPr lang="es-ES" sz="1600" dirty="0">
                <a:solidFill>
                  <a:schemeClr val="tx2"/>
                </a:solidFill>
                <a:latin typeface="Amplitude-Regular" charset="0"/>
                <a:ea typeface="Amplitude-Regular" charset="0"/>
                <a:cs typeface="Amplitude-Regular" charset="0"/>
              </a:rPr>
              <a:t>  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       </a:t>
            </a:r>
            <a:endParaRPr lang="en-GB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600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lts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Mercury Grey</a:t>
            </a:r>
          </a:p>
          <a:p>
            <a:pPr>
              <a:tabLst>
                <a:tab pos="361950" algn="l"/>
                <a:tab pos="625475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German </a:t>
            </a:r>
          </a:p>
          <a:p>
            <a:pPr>
              <a:tabLst>
                <a:tab pos="361950" algn="l"/>
                <a:tab pos="625475" algn="l"/>
              </a:tabLst>
            </a:pP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Paid</a:t>
            </a:r>
            <a:endParaRPr lang="es-ES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280.000 EUR         </a:t>
            </a:r>
          </a:p>
          <a:p>
            <a:pPr>
              <a:tabLst>
                <a:tab pos="534988" algn="l"/>
              </a:tabLst>
            </a:pPr>
            <a:r>
              <a:rPr lang="es-ES" sz="1600" b="1" dirty="0">
                <a:solidFill>
                  <a:schemeClr val="tx2"/>
                </a:solidFill>
                <a:latin typeface="Amplitude-Regular" charset="0"/>
                <a:ea typeface="Amplitude-Regular" charset="0"/>
                <a:cs typeface="Amplitude-Regular" charset="0"/>
              </a:rPr>
              <a:t>            </a:t>
            </a:r>
            <a:endParaRPr lang="es-ES" sz="1600" b="1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In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Very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good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general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conditions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.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Tax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</a:t>
            </a:r>
            <a:r>
              <a:rPr lang="es-ES" sz="1600" dirty="0" err="1">
                <a:latin typeface="Amplitude-Regular" charset="0"/>
                <a:ea typeface="Amplitude-Regular" charset="0"/>
                <a:cs typeface="Amplitude-Regular" charset="0"/>
              </a:rPr>
              <a:t>paid</a:t>
            </a:r>
            <a:endParaRPr lang="es-ES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0112" y="1758986"/>
            <a:ext cx="723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CRANCHI Z 35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| 2019| 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280.000 EUR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</a:rPr>
              <a:t>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| TAX PAID </a:t>
            </a:r>
            <a:endParaRPr lang="es-ES_tradnl" sz="2400" b="1" dirty="0">
              <a:solidFill>
                <a:schemeClr val="bg2">
                  <a:lumMod val="25000"/>
                </a:schemeClr>
              </a:solidFill>
              <a:latin typeface="Amplitude-Regular" pitchFamily="50" charset="0"/>
            </a:endParaRPr>
          </a:p>
          <a:p>
            <a:pPr algn="ctr"/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</a:rPr>
              <a:t> </a:t>
            </a:r>
          </a:p>
        </p:txBody>
      </p:sp>
      <p:pic>
        <p:nvPicPr>
          <p:cNvPr id="13" name="Picture 12" descr="../INTERNAUTIC%20desarrollo%20materiales%202018/color-plan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8" b="41994"/>
          <a:stretch/>
        </p:blipFill>
        <p:spPr bwMode="auto">
          <a:xfrm>
            <a:off x="531107" y="375767"/>
            <a:ext cx="6500636" cy="1252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4" name="Picture 13" descr="../INTERNAUTIC%20desarrollo%20materiales%202018/Logo-internautic-201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 b="26266"/>
          <a:stretch/>
        </p:blipFill>
        <p:spPr bwMode="auto">
          <a:xfrm>
            <a:off x="2140425" y="447775"/>
            <a:ext cx="3297184" cy="1115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383424" y="9287071"/>
            <a:ext cx="6782377" cy="1097807"/>
          </a:xfrm>
          <a:prstGeom prst="rect">
            <a:avLst/>
          </a:prstGeom>
        </p:spPr>
      </p:pic>
      <p:pic>
        <p:nvPicPr>
          <p:cNvPr id="10" name="Imagen 9" descr="Un barco en el agua&#10;&#10;El contenido generado por IA puede ser incorrecto.">
            <a:extLst>
              <a:ext uri="{FF2B5EF4-FFF2-40B4-BE49-F238E27FC236}">
                <a16:creationId xmlns:a16="http://schemas.microsoft.com/office/drawing/2014/main" id="{11F8F4C2-4CD7-3018-8223-CF747593F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68" y="2175116"/>
            <a:ext cx="5966840" cy="39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ED8E78-64DA-48A1-ADF3-1C0310ECF0C5}"/>
              </a:ext>
            </a:extLst>
          </p:cNvPr>
          <p:cNvSpPr txBox="1"/>
          <p:nvPr/>
        </p:nvSpPr>
        <p:spPr>
          <a:xfrm>
            <a:off x="478347" y="8887852"/>
            <a:ext cx="6630942" cy="56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000" noProof="1">
                <a:latin typeface="Amplitude-Regular"/>
                <a:cs typeface="Amplitude-Regular"/>
              </a:rPr>
              <a:t>see more photos on our web</a:t>
            </a:r>
            <a:br>
              <a:rPr lang="es-ES_tradnl" sz="1000" noProof="1">
                <a:latin typeface="Amplitude-Regular"/>
                <a:cs typeface="Amplitude-Regular"/>
              </a:rPr>
            </a:br>
            <a:r>
              <a:rPr lang="es-ES_tradnl" sz="1000" noProof="1">
                <a:solidFill>
                  <a:srgbClr val="053F71"/>
                </a:solidFill>
                <a:latin typeface="Amplitude-Bold"/>
                <a:cs typeface="Amplitude-Bold"/>
              </a:rPr>
              <a:t>internautic-Yachts.com</a:t>
            </a:r>
            <a:endParaRPr lang="es-ES_tradnl" sz="1000" noProof="1">
              <a:latin typeface="Amplitude-Regular"/>
              <a:cs typeface="Amplitude-Regular"/>
            </a:endParaRPr>
          </a:p>
          <a:p>
            <a:pPr algn="ctr">
              <a:lnSpc>
                <a:spcPct val="110000"/>
              </a:lnSpc>
            </a:pPr>
            <a:r>
              <a:rPr lang="es-ES_tradnl" sz="1000" noProof="1">
                <a:latin typeface="Amplitude-Regular"/>
                <a:cs typeface="Amplitude-Regular"/>
              </a:rPr>
              <a:t>All particulars are believed to be correct but are not guaranteed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A3293C-5ABE-46C9-9278-EAACF46A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27" y="1214141"/>
            <a:ext cx="5749590" cy="1796747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25437F4C-132D-420F-9C96-301047C9A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" y="3547573"/>
            <a:ext cx="5749587" cy="1796746"/>
          </a:xfrm>
          <a:prstGeom prst="rect">
            <a:avLst/>
          </a:prstGeom>
        </p:spPr>
      </p:pic>
      <p:pic>
        <p:nvPicPr>
          <p:cNvPr id="9" name="Imagen 8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57439540-6A56-491B-857A-1C943ECC2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962" y="6263466"/>
            <a:ext cx="5407107" cy="1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97049" y="1111113"/>
            <a:ext cx="6696555" cy="628515"/>
          </a:xfrm>
          <a:prstGeom prst="rect">
            <a:avLst/>
          </a:prstGeom>
          <a:noFill/>
        </p:spPr>
        <p:txBody>
          <a:bodyPr wrap="square" numCol="1" spcCol="0" rtlCol="0">
            <a:noAutofit/>
          </a:bodyPr>
          <a:lstStyle/>
          <a:p>
            <a:pPr algn="l" fontAlgn="base"/>
            <a:endParaRPr lang="es-ES" sz="1200" dirty="0">
              <a:latin typeface="Amplitude-Regular"/>
            </a:endParaRPr>
          </a:p>
          <a:p>
            <a:pPr algn="l" fontAlgn="base"/>
            <a:endParaRPr lang="es-ES" sz="1600" b="0" i="0" dirty="0">
              <a:effectLst/>
              <a:latin typeface="Amplitude-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5026" y="488818"/>
            <a:ext cx="269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NAVIGATION EQUIPMENT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265026" y="2374379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ADDITIONAL EQUIPMENT</a:t>
            </a:r>
          </a:p>
        </p:txBody>
      </p:sp>
      <p:sp>
        <p:nvSpPr>
          <p:cNvPr id="17" name="CuadroTexto 7"/>
          <p:cNvSpPr txBox="1"/>
          <p:nvPr/>
        </p:nvSpPr>
        <p:spPr>
          <a:xfrm>
            <a:off x="454758" y="8273748"/>
            <a:ext cx="591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BROKER COMMENTS </a:t>
            </a:r>
          </a:p>
          <a:p>
            <a:r>
              <a:rPr lang="en-US" sz="1600" dirty="0">
                <a:latin typeface="Amplitude-Regular"/>
                <a:cs typeface="Amplitude-Bold"/>
              </a:rPr>
              <a:t>In Very Good general conditions, well maintained with service history available. </a:t>
            </a:r>
            <a:endParaRPr lang="es-ES" sz="1600" dirty="0">
              <a:latin typeface="Amplitude-Regular"/>
              <a:cs typeface="Amplitude-Bold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86153" y="605472"/>
            <a:ext cx="4175982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648525" y="2501790"/>
            <a:ext cx="4175982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413273" y="8368655"/>
            <a:ext cx="464648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6422F8-DA2B-32D3-8AD8-726EF41F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79" y="908125"/>
            <a:ext cx="6577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JOYSTICK, 9' GARMIN SCREEN, SONAR, GPS, PLOTTER, AUTOPILOT, RUDDER DIRECTION INDICATOR, HORN, ANCHOR WINCH SWITCH IN WHEELHOUSE. </a:t>
            </a: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BOW`PROPELLER 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B946A-DB86-EEC4-4A6C-31F2F549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46" y="3077759"/>
            <a:ext cx="62288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BIMINI TOP, WALKWAY, HOT WATER SHOWER, TWO REFRIGERATORS, TEAK PICNIC TABLE, BATTERY CHARGER WITH 220V CABLE, TV</a:t>
            </a:r>
            <a:r>
              <a:rPr lang="es-ES" altLang="es-ES" sz="1200" dirty="0">
                <a:latin typeface="Arial" panose="020B0604020202020204" pitchFamily="34" charset="0"/>
              </a:rPr>
              <a:t>WITH </a:t>
            </a:r>
            <a:r>
              <a:rPr lang="es-ES" altLang="es-ES" sz="1200">
                <a:latin typeface="Arial" panose="020B0604020202020204" pitchFamily="34" charset="0"/>
              </a:rPr>
              <a:t>GLOMEX ANTENNA,</a:t>
            </a: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MARINE TOILET, SHOWER WITH SCREEN, TEAK DECK FLOORING, MUSIC SYSTEM, TWO CABINS, SUN DECK AT BOW AND STERN.GENERATOR, AIR CONDITIONING, CAMPER COVER</a:t>
            </a:r>
            <a:r>
              <a:rPr lang="es-ES" altLang="es-ES" sz="1200" dirty="0">
                <a:latin typeface="Arial" panose="020B0604020202020204" pitchFamily="34" charset="0"/>
              </a:rPr>
              <a:t>, OUTDOOR GRILL AND FRESH WATER SINK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8642F-F55C-B266-F3C5-DB052A54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Vista desde el interior de un carro&#10;&#10;El contenido generado por IA puede ser incorrecto.">
            <a:extLst>
              <a:ext uri="{FF2B5EF4-FFF2-40B4-BE49-F238E27FC236}">
                <a16:creationId xmlns:a16="http://schemas.microsoft.com/office/drawing/2014/main" id="{8C7807F9-F460-3519-79C2-E762408D7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69" y="794112"/>
            <a:ext cx="6050838" cy="4035862"/>
          </a:xfrm>
          <a:prstGeom prst="rect">
            <a:avLst/>
          </a:prstGeom>
        </p:spPr>
      </p:pic>
      <p:pic>
        <p:nvPicPr>
          <p:cNvPr id="6" name="Imagen 5" descr="Un puente con un paraguas&#10;&#10;El contenido generado por IA puede ser incorrecto.">
            <a:extLst>
              <a:ext uri="{FF2B5EF4-FFF2-40B4-BE49-F238E27FC236}">
                <a16:creationId xmlns:a16="http://schemas.microsoft.com/office/drawing/2014/main" id="{82AA1D91-6D68-3054-9B70-F785A8D8D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9" y="5168528"/>
            <a:ext cx="6050838" cy="40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CDA4FA20-2911-024B-BFB3-C1E76FD24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56" y="823491"/>
            <a:ext cx="6538537" cy="4361153"/>
          </a:xfrm>
          <a:prstGeom prst="rect">
            <a:avLst/>
          </a:prstGeom>
        </p:spPr>
      </p:pic>
      <p:pic>
        <p:nvPicPr>
          <p:cNvPr id="6" name="Imagen 5" descr="Una ducha en un lavabo&#10;&#10;El contenido generado por IA puede ser incorrecto.">
            <a:extLst>
              <a:ext uri="{FF2B5EF4-FFF2-40B4-BE49-F238E27FC236}">
                <a16:creationId xmlns:a16="http://schemas.microsoft.com/office/drawing/2014/main" id="{C3AE8E2F-ED0E-58D2-32D5-A49AECA98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1" y="5367595"/>
            <a:ext cx="6628447" cy="38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7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8270A8D5-4216-A9DB-E6D2-FEE94918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91" y="991978"/>
            <a:ext cx="5941667" cy="3963045"/>
          </a:xfrm>
          <a:prstGeom prst="rect">
            <a:avLst/>
          </a:prstGeom>
        </p:spPr>
      </p:pic>
      <p:pic>
        <p:nvPicPr>
          <p:cNvPr id="6" name="Imagen 5" descr="Un cuarto con una cama de madera&#10;&#10;El contenido generado por IA puede ser incorrecto.">
            <a:extLst>
              <a:ext uri="{FF2B5EF4-FFF2-40B4-BE49-F238E27FC236}">
                <a16:creationId xmlns:a16="http://schemas.microsoft.com/office/drawing/2014/main" id="{CBBC117B-075A-27ED-58F3-F12E13574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55" y="5396558"/>
            <a:ext cx="5941665" cy="3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72F95F82-A2AA-7E2E-D50C-A7A4421B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81" y="865673"/>
            <a:ext cx="6192687" cy="4130473"/>
          </a:xfrm>
          <a:prstGeom prst="rect">
            <a:avLst/>
          </a:prstGeom>
        </p:spPr>
      </p:pic>
      <p:pic>
        <p:nvPicPr>
          <p:cNvPr id="8" name="Imagen 7" descr="Imagen que contiene interior, gabinete, techo, edificio&#10;&#10;El contenido generado por IA puede ser incorrecto.">
            <a:extLst>
              <a:ext uri="{FF2B5EF4-FFF2-40B4-BE49-F238E27FC236}">
                <a16:creationId xmlns:a16="http://schemas.microsoft.com/office/drawing/2014/main" id="{0FC8634C-E79D-AF9C-6E83-3A7CED690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10" y="5230062"/>
            <a:ext cx="6192687" cy="41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E52528E6-7AB9-9C41-A609-30CEDADAF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70" y="875712"/>
            <a:ext cx="5979435" cy="4107131"/>
          </a:xfrm>
          <a:prstGeom prst="rect">
            <a:avLst/>
          </a:prstGeom>
        </p:spPr>
      </p:pic>
      <p:pic>
        <p:nvPicPr>
          <p:cNvPr id="6" name="Imagen 5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A87CE86A-6927-6043-ECD7-8F71524C8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66" y="5237943"/>
            <a:ext cx="5932037" cy="39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239</Words>
  <Application>Microsoft Office PowerPoint</Application>
  <PresentationFormat>Personalizado</PresentationFormat>
  <Paragraphs>69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Amplitude-Bold</vt:lpstr>
      <vt:lpstr>Amplitude-Regular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Motion Manek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manuell rio</dc:creator>
  <cp:lastModifiedBy>Internautic Yachts</cp:lastModifiedBy>
  <cp:revision>523</cp:revision>
  <cp:lastPrinted>2018-02-04T20:20:53Z</cp:lastPrinted>
  <dcterms:created xsi:type="dcterms:W3CDTF">2015-04-06T18:57:49Z</dcterms:created>
  <dcterms:modified xsi:type="dcterms:W3CDTF">2025-10-21T13:44:16Z</dcterms:modified>
</cp:coreProperties>
</file>